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352" r:id="rId4"/>
    <p:sldId id="353" r:id="rId5"/>
    <p:sldId id="354" r:id="rId6"/>
    <p:sldId id="297" r:id="rId7"/>
    <p:sldId id="360" r:id="rId8"/>
    <p:sldId id="361" r:id="rId9"/>
    <p:sldId id="362" r:id="rId10"/>
    <p:sldId id="363" r:id="rId11"/>
    <p:sldId id="364" r:id="rId12"/>
    <p:sldId id="365" r:id="rId13"/>
    <p:sldId id="304" r:id="rId14"/>
  </p:sldIdLst>
  <p:sldSz cx="9144000" cy="6858000" type="screen4x3"/>
  <p:notesSz cx="6858000" cy="10001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CF0EEB15-BDB6-4A67-8CFB-962B97B4D19A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71800" cy="50006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99451"/>
            <a:ext cx="2971800" cy="50006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D406F971-7CA5-43E8-9DAA-148C685C707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45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1690-E729-44B2-BAAE-9D8EB554A170}" type="datetimeFigureOut">
              <a:rPr lang="fr-BE" smtClean="0"/>
              <a:pPr/>
              <a:t>27-02-19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996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7772B-0E10-40CB-B57C-420958308AE1}" type="slidenum">
              <a:rPr lang="fr-BE" smtClean="0"/>
              <a:pPr/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7772B-0E10-40CB-B57C-420958308AE1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D19B-F6D4-D444-B980-C20494BC35C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1D06-0497-1849-8AAE-DB5C415F45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2540000"/>
          </a:xfrm>
          <a:prstGeom prst="rect">
            <a:avLst/>
          </a:prstGeom>
        </p:spPr>
      </p:pic>
      <p:pic>
        <p:nvPicPr>
          <p:cNvPr id="5" name="Picture 4" descr="Captura de Tela 2016-08-18 às 22.52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636"/>
            <a:ext cx="9144234" cy="19472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842" y="3447583"/>
            <a:ext cx="695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Century Gothic"/>
                <a:cs typeface="Century Gothic"/>
              </a:rPr>
              <a:t>DA CULTURA DO PREÇO PARA A CULTURA DO APREÇO</a:t>
            </a:r>
          </a:p>
        </p:txBody>
      </p:sp>
    </p:spTree>
    <p:extLst>
      <p:ext uri="{BB962C8B-B14F-4D97-AF65-F5344CB8AC3E}">
        <p14:creationId xmlns:p14="http://schemas.microsoft.com/office/powerpoint/2010/main" val="155129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Images\P1150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8014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Pontos de </a:t>
            </a:r>
            <a:r>
              <a:rPr lang="fr-BE" b="1" dirty="0" err="1">
                <a:solidFill>
                  <a:schemeClr val="accent5">
                    <a:lumMod val="75000"/>
                  </a:schemeClr>
                </a:solidFill>
                <a:latin typeface="Bradley Hand ITC" pitchFamily="66" charset="0"/>
              </a:rPr>
              <a:t>convivência</a:t>
            </a:r>
            <a:endParaRPr lang="fr-BE" b="1" dirty="0">
              <a:solidFill>
                <a:schemeClr val="accent5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817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	</a:t>
            </a:r>
            <a:r>
              <a:rPr lang="fr-BE" sz="36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Terça-</a:t>
            </a:r>
            <a:r>
              <a:rPr lang="fr-BE" sz="36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feira</a:t>
            </a:r>
            <a:endParaRPr lang="fr-BE" sz="36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BE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Colegio</a:t>
            </a: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do Sol </a:t>
            </a:r>
            <a:r>
              <a:rPr lang="fr-BE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Lago</a:t>
            </a:r>
            <a:r>
              <a:rPr lang="fr-BE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BE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Norte</a:t>
            </a: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: 10h30</a:t>
            </a:r>
          </a:p>
          <a:p>
            <a:pPr>
              <a:buFont typeface="Wingdings" pitchFamily="2" charset="2"/>
              <a:buChar char="v"/>
            </a:pP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C’est la vie </a:t>
            </a:r>
            <a:r>
              <a:rPr lang="fr-BE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406 Sul</a:t>
            </a: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: 11h30 </a:t>
            </a:r>
          </a:p>
          <a:p>
            <a:pPr>
              <a:buFont typeface="Wingdings" pitchFamily="2" charset="2"/>
              <a:buChar char="v"/>
            </a:pPr>
            <a:r>
              <a:rPr lang="fr-BE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206 </a:t>
            </a:r>
            <a:r>
              <a:rPr lang="fr-BE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Norte</a:t>
            </a: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: 12h30</a:t>
            </a:r>
          </a:p>
          <a:p>
            <a:pPr>
              <a:buFont typeface="Wingdings" pitchFamily="2" charset="2"/>
              <a:buChar char="v"/>
            </a:pPr>
            <a:r>
              <a:rPr lang="fr-BE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BE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Funai</a:t>
            </a:r>
            <a:endParaRPr lang="fr-BE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710" y="3707381"/>
            <a:ext cx="5171090" cy="292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Itens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9035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BE" u="sng" dirty="0" err="1"/>
              <a:t>Folhas</a:t>
            </a:r>
            <a:r>
              <a:rPr lang="fr-BE" u="sng" dirty="0"/>
              <a:t>: </a:t>
            </a:r>
            <a:r>
              <a:rPr lang="fr-BE" dirty="0" err="1"/>
              <a:t>alface</a:t>
            </a:r>
            <a:r>
              <a:rPr lang="fr-BE" dirty="0"/>
              <a:t>, </a:t>
            </a:r>
            <a:r>
              <a:rPr lang="fr-BE" dirty="0" err="1"/>
              <a:t>rúcula</a:t>
            </a:r>
            <a:r>
              <a:rPr lang="fr-BE" dirty="0"/>
              <a:t>, couve, </a:t>
            </a:r>
            <a:r>
              <a:rPr lang="fr-BE" dirty="0" err="1"/>
              <a:t>cheiro</a:t>
            </a:r>
            <a:r>
              <a:rPr lang="fr-BE" dirty="0"/>
              <a:t>-</a:t>
            </a:r>
            <a:r>
              <a:rPr lang="fr-BE" dirty="0" err="1"/>
              <a:t>verde</a:t>
            </a:r>
            <a:r>
              <a:rPr lang="fr-BE" dirty="0"/>
              <a:t>, </a:t>
            </a:r>
            <a:r>
              <a:rPr lang="fr-BE" dirty="0" err="1"/>
              <a:t>manjericão</a:t>
            </a:r>
            <a:r>
              <a:rPr lang="fr-BE" dirty="0"/>
              <a:t>, </a:t>
            </a:r>
            <a:r>
              <a:rPr lang="fr-BE" dirty="0" err="1"/>
              <a:t>menta</a:t>
            </a:r>
            <a:r>
              <a:rPr lang="fr-BE" dirty="0"/>
              <a:t>, </a:t>
            </a:r>
            <a:r>
              <a:rPr lang="fr-BE" dirty="0" err="1"/>
              <a:t>alecrim</a:t>
            </a:r>
            <a:r>
              <a:rPr lang="fr-BE" dirty="0"/>
              <a:t>, …</a:t>
            </a:r>
          </a:p>
          <a:p>
            <a:r>
              <a:rPr lang="fr-BE" u="sng" dirty="0" err="1"/>
              <a:t>Hortaliças</a:t>
            </a:r>
            <a:r>
              <a:rPr lang="fr-BE" dirty="0"/>
              <a:t>: Échalotes, </a:t>
            </a:r>
            <a:r>
              <a:rPr lang="fr-BE" dirty="0" err="1"/>
              <a:t>alho</a:t>
            </a:r>
            <a:r>
              <a:rPr lang="fr-BE" dirty="0"/>
              <a:t> </a:t>
            </a:r>
            <a:r>
              <a:rPr lang="fr-BE" dirty="0" err="1"/>
              <a:t>poro</a:t>
            </a:r>
            <a:r>
              <a:rPr lang="fr-BE" dirty="0"/>
              <a:t>, </a:t>
            </a:r>
            <a:r>
              <a:rPr lang="fr-BE" dirty="0" err="1"/>
              <a:t>berinjela</a:t>
            </a:r>
            <a:r>
              <a:rPr lang="fr-BE" dirty="0"/>
              <a:t>, </a:t>
            </a:r>
            <a:r>
              <a:rPr lang="fr-BE" dirty="0" err="1"/>
              <a:t>abobrinha</a:t>
            </a:r>
            <a:r>
              <a:rPr lang="fr-BE" dirty="0"/>
              <a:t>, </a:t>
            </a:r>
            <a:r>
              <a:rPr lang="fr-BE" dirty="0" err="1"/>
              <a:t>abóbora</a:t>
            </a:r>
            <a:r>
              <a:rPr lang="fr-BE" dirty="0"/>
              <a:t>, tomate, </a:t>
            </a:r>
            <a:r>
              <a:rPr lang="fr-BE" dirty="0" err="1"/>
              <a:t>repolho</a:t>
            </a:r>
            <a:r>
              <a:rPr lang="fr-BE" dirty="0"/>
              <a:t> </a:t>
            </a:r>
            <a:r>
              <a:rPr lang="fr-BE" dirty="0" err="1"/>
              <a:t>roxo</a:t>
            </a:r>
            <a:r>
              <a:rPr lang="fr-BE" dirty="0"/>
              <a:t>, </a:t>
            </a:r>
            <a:r>
              <a:rPr lang="fr-BE" dirty="0" err="1"/>
              <a:t>mostarda</a:t>
            </a:r>
            <a:r>
              <a:rPr lang="fr-BE" dirty="0"/>
              <a:t>, </a:t>
            </a:r>
            <a:r>
              <a:rPr lang="fr-BE" dirty="0" err="1"/>
              <a:t>brócolis</a:t>
            </a:r>
            <a:r>
              <a:rPr lang="fr-BE" dirty="0"/>
              <a:t>, couve </a:t>
            </a:r>
            <a:r>
              <a:rPr lang="fr-BE" dirty="0" err="1"/>
              <a:t>flor</a:t>
            </a:r>
            <a:r>
              <a:rPr lang="fr-BE" dirty="0"/>
              <a:t>, </a:t>
            </a:r>
            <a:r>
              <a:rPr lang="fr-BE" dirty="0" err="1"/>
              <a:t>almeirão</a:t>
            </a:r>
            <a:r>
              <a:rPr lang="fr-BE" dirty="0"/>
              <a:t>, </a:t>
            </a:r>
            <a:r>
              <a:rPr lang="fr-BE" dirty="0" err="1"/>
              <a:t>espinafre</a:t>
            </a:r>
            <a:r>
              <a:rPr lang="fr-BE" dirty="0"/>
              <a:t>, …</a:t>
            </a:r>
          </a:p>
          <a:p>
            <a:r>
              <a:rPr lang="fr-BE" u="sng" dirty="0" err="1"/>
              <a:t>Raiz</a:t>
            </a:r>
            <a:r>
              <a:rPr lang="fr-BE" u="sng" dirty="0"/>
              <a:t>: </a:t>
            </a:r>
            <a:r>
              <a:rPr lang="fr-BE" dirty="0" err="1"/>
              <a:t>Mandioca</a:t>
            </a:r>
            <a:r>
              <a:rPr lang="fr-BE" dirty="0"/>
              <a:t>, </a:t>
            </a:r>
            <a:r>
              <a:rPr lang="fr-BE" dirty="0" err="1"/>
              <a:t>batata</a:t>
            </a:r>
            <a:r>
              <a:rPr lang="fr-BE" dirty="0"/>
              <a:t> </a:t>
            </a:r>
            <a:r>
              <a:rPr lang="fr-BE" dirty="0" err="1"/>
              <a:t>doce</a:t>
            </a:r>
            <a:r>
              <a:rPr lang="fr-BE" dirty="0"/>
              <a:t>, </a:t>
            </a:r>
            <a:r>
              <a:rPr lang="fr-BE" dirty="0" err="1"/>
              <a:t>batata</a:t>
            </a:r>
            <a:r>
              <a:rPr lang="fr-BE" dirty="0"/>
              <a:t> </a:t>
            </a:r>
            <a:r>
              <a:rPr lang="fr-BE" dirty="0" err="1"/>
              <a:t>yacun</a:t>
            </a:r>
            <a:r>
              <a:rPr lang="fr-BE" dirty="0"/>
              <a:t>, </a:t>
            </a:r>
            <a:r>
              <a:rPr lang="fr-BE" dirty="0" err="1"/>
              <a:t>açafrão</a:t>
            </a:r>
            <a:endParaRPr lang="fr-BE" dirty="0"/>
          </a:p>
          <a:p>
            <a:r>
              <a:rPr lang="fr-BE" u="sng" dirty="0" err="1"/>
              <a:t>Frutas</a:t>
            </a:r>
            <a:r>
              <a:rPr lang="fr-BE" u="sng" dirty="0"/>
              <a:t>: </a:t>
            </a:r>
            <a:r>
              <a:rPr lang="fr-BE" dirty="0"/>
              <a:t>Banana, manga, </a:t>
            </a:r>
            <a:r>
              <a:rPr lang="fr-BE" dirty="0" err="1"/>
              <a:t>limão</a:t>
            </a:r>
            <a:r>
              <a:rPr lang="fr-BE" dirty="0"/>
              <a:t>, </a:t>
            </a:r>
            <a:r>
              <a:rPr lang="fr-BE" dirty="0" err="1"/>
              <a:t>abacate</a:t>
            </a:r>
            <a:r>
              <a:rPr lang="fr-BE" dirty="0"/>
              <a:t>, </a:t>
            </a:r>
            <a:r>
              <a:rPr lang="fr-BE" dirty="0" err="1"/>
              <a:t>mamão</a:t>
            </a:r>
            <a:r>
              <a:rPr lang="fr-BE" dirty="0"/>
              <a:t>, …</a:t>
            </a:r>
          </a:p>
          <a:p>
            <a:r>
              <a:rPr lang="fr-BE" u="sng" dirty="0" err="1"/>
              <a:t>Produto</a:t>
            </a:r>
            <a:r>
              <a:rPr lang="fr-BE" u="sng" dirty="0"/>
              <a:t> </a:t>
            </a:r>
            <a:r>
              <a:rPr lang="fr-BE" u="sng" dirty="0" err="1"/>
              <a:t>especial</a:t>
            </a:r>
            <a:r>
              <a:rPr lang="fr-BE" dirty="0"/>
              <a:t>: quinoa, </a:t>
            </a:r>
            <a:r>
              <a:rPr lang="fr-BE" dirty="0" err="1"/>
              <a:t>gergelim</a:t>
            </a:r>
            <a:r>
              <a:rPr lang="fr-BE" dirty="0"/>
              <a:t>, </a:t>
            </a:r>
            <a:r>
              <a:rPr lang="fr-BE" dirty="0" err="1"/>
              <a:t>ervas</a:t>
            </a:r>
            <a:r>
              <a:rPr lang="fr-BE" dirty="0"/>
              <a:t> </a:t>
            </a:r>
            <a:r>
              <a:rPr lang="fr-BE" dirty="0" err="1"/>
              <a:t>desidratadas</a:t>
            </a:r>
            <a:r>
              <a:rPr lang="fr-BE" dirty="0"/>
              <a:t>,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7915" y="540022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/>
              <a:t>Itens</a:t>
            </a:r>
            <a:r>
              <a:rPr lang="fr-BE" sz="3200" dirty="0"/>
              <a:t> </a:t>
            </a:r>
            <a:r>
              <a:rPr lang="fr-BE" sz="3200" dirty="0" err="1"/>
              <a:t>compl</a:t>
            </a:r>
            <a:r>
              <a:rPr lang="fr-BE" sz="3200" dirty="0"/>
              <a:t>.:	 </a:t>
            </a:r>
            <a:r>
              <a:rPr lang="fr-BE" sz="2800" dirty="0" err="1"/>
              <a:t>ovos</a:t>
            </a:r>
            <a:r>
              <a:rPr lang="fr-BE" sz="2800" dirty="0"/>
              <a:t>, quinoa, bananas </a:t>
            </a:r>
            <a:r>
              <a:rPr lang="fr-BE" sz="2800" dirty="0" err="1"/>
              <a:t>desidratadas</a:t>
            </a:r>
            <a:endParaRPr lang="fr-BE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Tela 2016-08-18 às 22.5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636"/>
            <a:ext cx="9144234" cy="1947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6024" y="0"/>
            <a:ext cx="9181348" cy="52322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Da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cultura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do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preço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para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a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cultura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do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apreço</a:t>
            </a:r>
            <a:endParaRPr lang="en-US" sz="28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511" y="1723548"/>
            <a:ext cx="7668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entury Gothic"/>
                <a:cs typeface="Century Gothic"/>
              </a:rPr>
              <a:t>Próximos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latin typeface="Century Gothic"/>
                <a:cs typeface="Century Gothic"/>
              </a:rPr>
              <a:t>passos</a:t>
            </a:r>
            <a:r>
              <a:rPr lang="en-US" sz="2400" b="1" dirty="0">
                <a:latin typeface="Century Gothic"/>
                <a:cs typeface="Century Gothic"/>
              </a:rPr>
              <a:t>: </a:t>
            </a:r>
          </a:p>
          <a:p>
            <a:endParaRPr lang="en-US" sz="2400" dirty="0">
              <a:latin typeface="Century Gothic"/>
              <a:cs typeface="Century Gothic"/>
            </a:endParaRPr>
          </a:p>
          <a:p>
            <a:pPr marL="342900" lvl="1" indent="-342900">
              <a:buFontTx/>
              <a:buAutoNum type="arabicPeriod"/>
            </a:pPr>
            <a:r>
              <a:rPr lang="en-US" sz="2400" b="1" dirty="0">
                <a:latin typeface="Century Gothic"/>
                <a:cs typeface="Century Gothic"/>
              </a:rPr>
              <a:t>Ponto de </a:t>
            </a:r>
            <a:r>
              <a:rPr lang="en-US" sz="2400" b="1" dirty="0" err="1">
                <a:latin typeface="Century Gothic"/>
                <a:cs typeface="Century Gothic"/>
              </a:rPr>
              <a:t>convivência</a:t>
            </a:r>
            <a:r>
              <a:rPr lang="en-US" sz="2400" b="1" dirty="0">
                <a:latin typeface="Century Gothic"/>
                <a:cs typeface="Century Gothic"/>
              </a:rPr>
              <a:t>. </a:t>
            </a:r>
            <a:r>
              <a:rPr lang="en-US" sz="2400" b="1" dirty="0" err="1">
                <a:latin typeface="Century Gothic"/>
                <a:cs typeface="Century Gothic"/>
              </a:rPr>
              <a:t>Funai</a:t>
            </a:r>
            <a:r>
              <a:rPr lang="en-US" sz="2400" b="1" dirty="0">
                <a:latin typeface="Century Gothic"/>
                <a:cs typeface="Century Gothic"/>
              </a:rPr>
              <a:t>, </a:t>
            </a:r>
            <a:r>
              <a:rPr lang="en-US" sz="2400" b="1" dirty="0" err="1">
                <a:latin typeface="Century Gothic"/>
                <a:cs typeface="Century Gothic"/>
              </a:rPr>
              <a:t>definir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latin typeface="Century Gothic"/>
                <a:cs typeface="Century Gothic"/>
              </a:rPr>
              <a:t>horário</a:t>
            </a:r>
            <a:endParaRPr lang="en-US" sz="2400" b="1" dirty="0">
              <a:latin typeface="Century Gothic"/>
              <a:cs typeface="Century Gothic"/>
            </a:endParaRPr>
          </a:p>
          <a:p>
            <a:pPr marL="342900" lvl="1" indent="-342900">
              <a:buFontTx/>
              <a:buAutoNum type="arabicPeriod"/>
            </a:pPr>
            <a:r>
              <a:rPr lang="en-US" sz="2400" b="1" dirty="0" err="1">
                <a:latin typeface="Century Gothic"/>
                <a:cs typeface="Century Gothic"/>
              </a:rPr>
              <a:t>Visita</a:t>
            </a:r>
            <a:r>
              <a:rPr lang="en-US" sz="2400" b="1" dirty="0">
                <a:latin typeface="Century Gothic"/>
                <a:cs typeface="Century Gothic"/>
              </a:rPr>
              <a:t> à terra dos </a:t>
            </a:r>
            <a:r>
              <a:rPr lang="en-US" sz="2400" b="1" dirty="0" err="1">
                <a:latin typeface="Century Gothic"/>
                <a:cs typeface="Century Gothic"/>
              </a:rPr>
              <a:t>agricultores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latin typeface="Century Gothic"/>
                <a:cs typeface="Century Gothic"/>
              </a:rPr>
              <a:t>sábado</a:t>
            </a:r>
            <a:r>
              <a:rPr lang="en-US" sz="2400" b="1" dirty="0">
                <a:latin typeface="Century Gothic"/>
                <a:cs typeface="Century Gothic"/>
              </a:rPr>
              <a:t> 2/09</a:t>
            </a:r>
          </a:p>
          <a:p>
            <a:pPr marL="342900" lvl="1" indent="-342900">
              <a:buFontTx/>
              <a:buAutoNum type="arabicPeriod"/>
            </a:pPr>
            <a:r>
              <a:rPr lang="en-US" sz="2400" dirty="0" err="1">
                <a:latin typeface="Century Gothic"/>
                <a:cs typeface="Century Gothic"/>
              </a:rPr>
              <a:t>Assinatura</a:t>
            </a:r>
            <a:r>
              <a:rPr lang="en-US" sz="2400" dirty="0">
                <a:latin typeface="Century Gothic"/>
                <a:cs typeface="Century Gothic"/>
              </a:rPr>
              <a:t> da </a:t>
            </a:r>
            <a:r>
              <a:rPr lang="en-US" sz="2400" dirty="0" err="1">
                <a:latin typeface="Century Gothic"/>
                <a:cs typeface="Century Gothic"/>
              </a:rPr>
              <a:t>declaração</a:t>
            </a:r>
            <a:r>
              <a:rPr lang="en-US" sz="2400" dirty="0">
                <a:latin typeface="Century Gothic"/>
                <a:cs typeface="Century Gothic"/>
              </a:rPr>
              <a:t> de </a:t>
            </a:r>
            <a:r>
              <a:rPr lang="en-US" sz="2400" dirty="0" err="1">
                <a:latin typeface="Century Gothic"/>
                <a:cs typeface="Century Gothic"/>
              </a:rPr>
              <a:t>compromisso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</a:p>
          <a:p>
            <a:pPr marL="342900" lvl="1" indent="-342900">
              <a:buFontTx/>
              <a:buAutoNum type="arabicPeriod"/>
            </a:pPr>
            <a:r>
              <a:rPr lang="en-US" sz="2400" dirty="0" err="1">
                <a:latin typeface="Century Gothic"/>
                <a:cs typeface="Century Gothic"/>
              </a:rPr>
              <a:t>Encontro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presencial</a:t>
            </a:r>
            <a:r>
              <a:rPr lang="en-US" sz="2400" dirty="0">
                <a:latin typeface="Century Gothic"/>
                <a:cs typeface="Century Gothic"/>
              </a:rPr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>
                <a:latin typeface="Century Gothic"/>
                <a:cs typeface="Century Gothic"/>
              </a:rPr>
              <a:t>Organização</a:t>
            </a:r>
            <a:r>
              <a:rPr lang="en-US" sz="2400" dirty="0">
                <a:latin typeface="Century Gothic"/>
                <a:cs typeface="Century Gothic"/>
              </a:rPr>
              <a:t> das </a:t>
            </a:r>
            <a:r>
              <a:rPr lang="en-US" sz="2400" dirty="0" err="1">
                <a:latin typeface="Century Gothic"/>
                <a:cs typeface="Century Gothic"/>
              </a:rPr>
              <a:t>comissões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err="1">
                <a:latin typeface="Century Gothic"/>
                <a:cs typeface="Century Gothic"/>
              </a:rPr>
              <a:t>da</a:t>
            </a:r>
            <a:r>
              <a:rPr lang="en-US" sz="2400" dirty="0">
                <a:latin typeface="Century Gothic"/>
                <a:cs typeface="Century Gothic"/>
              </a:rPr>
              <a:t> CSA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1118" y="523220"/>
            <a:ext cx="368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sz="3600" dirty="0" err="1"/>
              <a:t>Gratidão</a:t>
            </a:r>
            <a:endParaRPr lang="fr-BE" sz="36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682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5900720"/>
            <a:ext cx="5373370" cy="9290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728" y="825830"/>
            <a:ext cx="5904217" cy="4994673"/>
            <a:chOff x="1687465" y="431583"/>
            <a:chExt cx="7042230" cy="5957375"/>
          </a:xfrm>
        </p:grpSpPr>
        <p:sp>
          <p:nvSpPr>
            <p:cNvPr id="10" name="Oval 9"/>
            <p:cNvSpPr/>
            <p:nvPr/>
          </p:nvSpPr>
          <p:spPr>
            <a:xfrm>
              <a:off x="2654234" y="1312741"/>
              <a:ext cx="4937448" cy="4423365"/>
            </a:xfrm>
            <a:prstGeom prst="ellipse">
              <a:avLst/>
            </a:prstGeom>
            <a:noFill/>
            <a:ln w="76200" cmpd="sng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01princ_csabrasili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584" y="431583"/>
              <a:ext cx="1905000" cy="1905000"/>
            </a:xfrm>
            <a:prstGeom prst="rect">
              <a:avLst/>
            </a:prstGeom>
          </p:spPr>
        </p:pic>
        <p:pic>
          <p:nvPicPr>
            <p:cNvPr id="12" name="Picture 11" descr="02princ_csabrasili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95" y="2058242"/>
              <a:ext cx="1905000" cy="1905000"/>
            </a:xfrm>
            <a:prstGeom prst="rect">
              <a:avLst/>
            </a:prstGeom>
          </p:spPr>
        </p:pic>
        <p:pic>
          <p:nvPicPr>
            <p:cNvPr id="13" name="Picture 12" descr="03princ_csabrasili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328" y="4184312"/>
              <a:ext cx="1905000" cy="1905000"/>
            </a:xfrm>
            <a:prstGeom prst="rect">
              <a:avLst/>
            </a:prstGeom>
          </p:spPr>
        </p:pic>
        <p:pic>
          <p:nvPicPr>
            <p:cNvPr id="14" name="Picture 13" descr="04princ_csabrasilia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65" y="2885838"/>
              <a:ext cx="1905000" cy="1905000"/>
            </a:xfrm>
            <a:prstGeom prst="rect">
              <a:avLst/>
            </a:prstGeom>
          </p:spPr>
        </p:pic>
        <p:pic>
          <p:nvPicPr>
            <p:cNvPr id="15" name="Picture 14" descr="06princ_csabrasili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687" y="4483958"/>
              <a:ext cx="1905000" cy="1905000"/>
            </a:xfrm>
            <a:prstGeom prst="rect">
              <a:avLst/>
            </a:prstGeom>
          </p:spPr>
        </p:pic>
        <p:pic>
          <p:nvPicPr>
            <p:cNvPr id="16" name="Picture 15" descr="05princ_csabrasili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400" y="788309"/>
              <a:ext cx="1905000" cy="19050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654235" y="2879451"/>
            <a:ext cx="2639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Comunidades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Sustentam</a:t>
            </a:r>
            <a:r>
              <a:rPr lang="en-US" sz="2000" dirty="0"/>
              <a:t> a </a:t>
            </a:r>
            <a:r>
              <a:rPr lang="en-US" sz="2000" dirty="0" err="1"/>
              <a:t>Agricultura</a:t>
            </a:r>
            <a:r>
              <a:rPr lang="en-US" sz="2000" dirty="0"/>
              <a:t> (CSA)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61297" y="1571709"/>
            <a:ext cx="3321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CSA</a:t>
            </a:r>
            <a:r>
              <a:rPr lang="pt-BR" dirty="0"/>
              <a:t> vem da expressão em inglês </a:t>
            </a:r>
            <a:r>
              <a:rPr lang="pt-BR" i="1" dirty="0" err="1"/>
              <a:t>Community</a:t>
            </a:r>
            <a:r>
              <a:rPr lang="pt-BR" i="1" dirty="0"/>
              <a:t> </a:t>
            </a:r>
            <a:r>
              <a:rPr lang="pt-BR" i="1" dirty="0" err="1"/>
              <a:t>Supported</a:t>
            </a:r>
            <a:r>
              <a:rPr lang="pt-BR" i="1" dirty="0"/>
              <a:t> </a:t>
            </a:r>
            <a:r>
              <a:rPr lang="pt-BR" i="1" dirty="0" err="1"/>
              <a:t>Agriculture</a:t>
            </a:r>
            <a:r>
              <a:rPr lang="pt-BR" dirty="0"/>
              <a:t>, que significa Comunidade que Sustenta a Agricultura. </a:t>
            </a:r>
          </a:p>
          <a:p>
            <a:endParaRPr lang="pt-BR" dirty="0"/>
          </a:p>
          <a:p>
            <a:r>
              <a:rPr lang="pt-BR" dirty="0"/>
              <a:t>CSA é uma </a:t>
            </a:r>
            <a:r>
              <a:rPr lang="pt-BR" b="1" dirty="0"/>
              <a:t>tecnologia social </a:t>
            </a:r>
            <a:r>
              <a:rPr lang="pt-BR" dirty="0"/>
              <a:t>que apresenta alternativas para apoiar a produção local de alimentos, promovendo espaços de interação entre as pessoas na cidade e no campo. </a:t>
            </a:r>
          </a:p>
          <a:p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-56024" y="0"/>
            <a:ext cx="9181348" cy="52322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que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é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CSA?</a:t>
            </a:r>
          </a:p>
        </p:txBody>
      </p:sp>
    </p:spTree>
    <p:extLst>
      <p:ext uri="{BB962C8B-B14F-4D97-AF65-F5344CB8AC3E}">
        <p14:creationId xmlns:p14="http://schemas.microsoft.com/office/powerpoint/2010/main" val="301246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5900720"/>
            <a:ext cx="5373370" cy="929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56024" y="0"/>
            <a:ext cx="9181348" cy="52322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que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é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CSA?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794" y="3650544"/>
            <a:ext cx="40691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Na CSA a agricultura é apoiada pela comunidade. O agricultor deixa de vender seus produtos através de intermediários e também conta com a participação das pessoas para a organização e financiamento da sua produção. Quem escolhe fazer parte  de uma CSA deixa de ser um consumidor e torna-se um </a:t>
            </a:r>
            <a:r>
              <a:rPr lang="pt-BR" sz="1600" dirty="0" err="1"/>
              <a:t>coagricultor</a:t>
            </a:r>
            <a:r>
              <a:rPr lang="pt-BR" sz="1600" dirty="0"/>
              <a:t>.</a:t>
            </a:r>
            <a:endParaRPr lang="en-US" sz="1600" dirty="0"/>
          </a:p>
        </p:txBody>
      </p:sp>
      <p:pic>
        <p:nvPicPr>
          <p:cNvPr id="21" name="Picture 20" descr="01princ_csabrasi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35" y="1187837"/>
            <a:ext cx="1905000" cy="1905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9672" y="3267583"/>
            <a:ext cx="400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 </a:t>
            </a:r>
            <a:r>
              <a:rPr lang="en-US" sz="1600" b="1" dirty="0" err="1"/>
              <a:t>cultura</a:t>
            </a:r>
            <a:r>
              <a:rPr lang="en-US" sz="1600" b="1" dirty="0"/>
              <a:t> do </a:t>
            </a:r>
            <a:r>
              <a:rPr lang="en-US" sz="1600" b="1" dirty="0" err="1"/>
              <a:t>Preço</a:t>
            </a:r>
            <a:r>
              <a:rPr lang="en-US" sz="1600" b="1" dirty="0"/>
              <a:t> para a </a:t>
            </a:r>
            <a:r>
              <a:rPr lang="en-US" sz="1600" b="1" dirty="0" err="1"/>
              <a:t>cultura</a:t>
            </a:r>
            <a:r>
              <a:rPr lang="en-US" sz="1600" b="1" dirty="0"/>
              <a:t> do </a:t>
            </a:r>
            <a:r>
              <a:rPr lang="en-US" sz="1600" b="1" dirty="0" err="1"/>
              <a:t>Apreço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4434797" y="3617386"/>
            <a:ext cx="4473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Para criar uma CSA é preciso estabelecer relações de confiança. O agricultor apresenta todas as informações sobre os seus custos e meios de produção e a comunidade assume o compromisso de financiamento, pagando antecipadamente pelos alimentos que serão produzidos. O período mínimo de compromisso costuma ser de 6 meses.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21755" y="3254215"/>
            <a:ext cx="451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Confiança entre Agricultores e </a:t>
            </a:r>
            <a:r>
              <a:rPr lang="pt-BR" b="1" dirty="0" err="1"/>
              <a:t>Coagricultores</a:t>
            </a:r>
            <a:endParaRPr lang="en-US" b="1" dirty="0"/>
          </a:p>
        </p:txBody>
      </p:sp>
      <p:pic>
        <p:nvPicPr>
          <p:cNvPr id="25" name="Picture 24" descr="02princ_csabrasil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50" y="128226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5900720"/>
            <a:ext cx="5373370" cy="929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56024" y="0"/>
            <a:ext cx="9181348" cy="52322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que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é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CSA?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794" y="3650544"/>
            <a:ext cx="4114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alimentos são distribuídos entre os membros da comunidade entregues em Pontos de Convivência próximos às suas residências, semanalmente. Os </a:t>
            </a:r>
            <a:r>
              <a:rPr lang="pt-BR" dirty="0" err="1"/>
              <a:t>coagricultores</a:t>
            </a:r>
            <a:r>
              <a:rPr lang="pt-BR" dirty="0"/>
              <a:t> são responsáveis pelo recolhimento de seus produtos de acordo com o número de cotas que possuem. Uma cota prevê aproximadamente 10 </a:t>
            </a:r>
            <a:r>
              <a:rPr lang="pt-BR" dirty="0" err="1"/>
              <a:t>ítens</a:t>
            </a:r>
            <a:r>
              <a:rPr lang="pt-BR" dirty="0"/>
              <a:t> de verduras, frutas e legumes.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672" y="3267583"/>
            <a:ext cx="259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Ponto de Convivência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8569" y="3636915"/>
            <a:ext cx="4473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Evitamos o uso de embalagens e tudo que foi colhido já está pago  e é destinado aos </a:t>
            </a:r>
            <a:r>
              <a:rPr lang="pt-BR" dirty="0" err="1"/>
              <a:t>coagricultores</a:t>
            </a:r>
            <a:r>
              <a:rPr lang="pt-BR" dirty="0"/>
              <a:t>! Na CSA não há atravessadores ou o risco de não escoamento da produção. O agricultor tem mais segurança que a sua produção tem destino certo e pode se dedicar à terra com mais alegria e satisfação.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5527" y="3273744"/>
            <a:ext cx="289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Redução do Desperdício</a:t>
            </a:r>
            <a:endParaRPr lang="en-US" b="1" dirty="0"/>
          </a:p>
        </p:txBody>
      </p:sp>
      <p:pic>
        <p:nvPicPr>
          <p:cNvPr id="14" name="Picture 13" descr="03princ_csabrasi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0" y="1173569"/>
            <a:ext cx="1905000" cy="1905000"/>
          </a:xfrm>
          <a:prstGeom prst="rect">
            <a:avLst/>
          </a:prstGeom>
        </p:spPr>
      </p:pic>
      <p:pic>
        <p:nvPicPr>
          <p:cNvPr id="15" name="Picture 14" descr="04princ_csabrasil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93" y="117356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5900720"/>
            <a:ext cx="5373370" cy="929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56024" y="0"/>
            <a:ext cx="9181348" cy="52322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que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é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CSA?</a:t>
            </a:r>
          </a:p>
        </p:txBody>
      </p:sp>
      <p:pic>
        <p:nvPicPr>
          <p:cNvPr id="16" name="Picture 15" descr="05princ_csabrasi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81" y="932919"/>
            <a:ext cx="1905000" cy="190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793" y="3426456"/>
            <a:ext cx="4416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CSA os </a:t>
            </a:r>
            <a:r>
              <a:rPr lang="pt-BR" dirty="0" err="1"/>
              <a:t>coagricultores</a:t>
            </a:r>
            <a:r>
              <a:rPr lang="pt-BR" dirty="0"/>
              <a:t> são estimulados a respeitar a sazonalidade da produção natural, conhecendo mais de perto o ciclo de plantio e colheita dos seus alimentos. Dessa forma passam a programar suas refeições a partir do que a terra está oferecendo em cada período, compartilham receitas novas e aprendem novos sabores.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9672" y="3043495"/>
            <a:ext cx="435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Respeito à Sazonalidade da Produção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9034" y="3380785"/>
            <a:ext cx="442628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</a:t>
            </a:r>
            <a:r>
              <a:rPr lang="pt-BR" dirty="0" err="1"/>
              <a:t>coagricultores</a:t>
            </a:r>
            <a:r>
              <a:rPr lang="pt-BR" dirty="0"/>
              <a:t> contribuem mensalmente para um fundo de reserva da própria comunidade. O fundo é utilizado para situações de emergência de possíveis intercorrências na produção (falta de água, excesso de chuvas, entre outros). A comunidade compartilha os riscos de produção e também apoia na criação de soluções participando da tomada de decisões de como investir os recursos.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85993" y="3017614"/>
            <a:ext cx="272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Fundo de Reserva</a:t>
            </a:r>
            <a:endParaRPr lang="en-US" b="1" dirty="0"/>
          </a:p>
        </p:txBody>
      </p:sp>
      <p:pic>
        <p:nvPicPr>
          <p:cNvPr id="22" name="Picture 21" descr="06princ_csabrasil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0" y="93291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6024" y="0"/>
            <a:ext cx="9181348" cy="1323439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O </a:t>
            </a:r>
            <a:r>
              <a:rPr lang="en-US" sz="2800" dirty="0" err="1">
                <a:solidFill>
                  <a:srgbClr val="800000"/>
                </a:solidFill>
                <a:latin typeface="Century Gothic"/>
                <a:cs typeface="Century Gothic"/>
              </a:rPr>
              <a:t>Projeto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 CSA APROSPERA</a:t>
            </a:r>
          </a:p>
          <a:p>
            <a:pPr algn="r"/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8 CSA: ADASA,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Vivendo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 e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Aprendendo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, ISPN, SEMA,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moradores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lago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norte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sudoeste</a:t>
            </a:r>
            <a:r>
              <a:rPr lang="en-US" sz="2400" dirty="0">
                <a:solidFill>
                  <a:srgbClr val="800000"/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>
                <a:solidFill>
                  <a:srgbClr val="800000"/>
                </a:solidFill>
                <a:latin typeface="Century Gothic"/>
                <a:cs typeface="Century Gothic"/>
              </a:rPr>
              <a:t>octogonal</a:t>
            </a:r>
            <a:r>
              <a:rPr lang="en-US" sz="2800" dirty="0">
                <a:solidFill>
                  <a:srgbClr val="800000"/>
                </a:solidFill>
                <a:latin typeface="Century Gothic"/>
                <a:cs typeface="Century Gothic"/>
              </a:rPr>
              <a:t>,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5900720"/>
            <a:ext cx="5373370" cy="929005"/>
          </a:xfrm>
          <a:prstGeom prst="rect">
            <a:avLst/>
          </a:prstGeom>
        </p:spPr>
      </p:pic>
      <p:pic>
        <p:nvPicPr>
          <p:cNvPr id="10" name="Picture 9" descr="13445436_846332665470595_6439245295182395997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554" y="1592317"/>
            <a:ext cx="8513379" cy="52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CIM\100OLYMP\P1150139.JPG"/>
          <p:cNvPicPr>
            <a:picLocks noChangeAspect="1" noChangeArrowheads="1"/>
          </p:cNvPicPr>
          <p:nvPr/>
        </p:nvPicPr>
        <p:blipFill>
          <a:blip r:embed="rId2"/>
          <a:srcRect t="11176"/>
          <a:stretch>
            <a:fillRect/>
          </a:stretch>
        </p:blipFill>
        <p:spPr bwMode="auto">
          <a:xfrm>
            <a:off x="4426631" y="4193629"/>
            <a:ext cx="4717369" cy="2664372"/>
          </a:xfrm>
          <a:prstGeom prst="rect">
            <a:avLst/>
          </a:prstGeom>
          <a:noFill/>
        </p:spPr>
      </p:pic>
      <p:pic>
        <p:nvPicPr>
          <p:cNvPr id="7" name="Image 6" descr="C:\Users\K50\Documents\Pé na terra\Criação da logo\Pé na terra 29 abril.jpg"/>
          <p:cNvPicPr/>
          <p:nvPr/>
        </p:nvPicPr>
        <p:blipFill>
          <a:blip r:embed="rId3" cstate="print"/>
          <a:srcRect l="14922" t="-19767" r="12416"/>
          <a:stretch>
            <a:fillRect/>
          </a:stretch>
        </p:blipFill>
        <p:spPr bwMode="auto">
          <a:xfrm>
            <a:off x="82280" y="-1"/>
            <a:ext cx="4032520" cy="41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629"/>
            <a:ext cx="5344509" cy="26643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29726" y="599090"/>
            <a:ext cx="50935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Agroecologia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familiar</a:t>
            </a:r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Localização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Núcleo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Rural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Pipiripau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Planaltina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</a:p>
          <a:p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Produções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agroflorestais</a:t>
            </a:r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B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Familia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</a:p>
          <a:p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Fatima, Diogo,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Thiago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Mauro, Louise, </a:t>
            </a:r>
            <a:r>
              <a:rPr lang="fr-BE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Daiane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Daniel,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9513" y="-120215"/>
            <a:ext cx="4792717" cy="798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Images\olympus\natal\PC16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204" y="-120215"/>
            <a:ext cx="4780796" cy="743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mages\banan.jpg"/>
          <p:cNvPicPr>
            <a:picLocks noChangeAspect="1" noChangeArrowheads="1"/>
          </p:cNvPicPr>
          <p:nvPr/>
        </p:nvPicPr>
        <p:blipFill>
          <a:blip r:embed="rId2"/>
          <a:srcRect l="19828" r="18986" b="26078"/>
          <a:stretch>
            <a:fillRect/>
          </a:stretch>
        </p:blipFill>
        <p:spPr bwMode="auto">
          <a:xfrm>
            <a:off x="3549137" y="2351689"/>
            <a:ext cx="5594863" cy="450631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975905" cy="363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Images\olympus\natal\P828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905" y="0"/>
            <a:ext cx="3168095" cy="3862552"/>
          </a:xfrm>
          <a:prstGeom prst="rect">
            <a:avLst/>
          </a:prstGeom>
          <a:noFill/>
        </p:spPr>
      </p:pic>
      <p:pic>
        <p:nvPicPr>
          <p:cNvPr id="1026" name="Picture 2" descr="D:\Images\Colheita\13014850_1100115790039592_51121527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635342"/>
            <a:ext cx="4302091" cy="322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Apresentação na tela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Bradley Hand ITC</vt:lpstr>
      <vt:lpstr>Calibri</vt:lpstr>
      <vt:lpstr>Cambria</vt:lpstr>
      <vt:lpstr>Candara</vt:lpstr>
      <vt:lpstr>Century Gothic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convivência</vt:lpstr>
      <vt:lpstr>Itens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Rosana Mendes Evangelista</cp:lastModifiedBy>
  <cp:revision>72</cp:revision>
  <cp:lastPrinted>2016-09-23T20:30:27Z</cp:lastPrinted>
  <dcterms:created xsi:type="dcterms:W3CDTF">2016-09-01T00:47:32Z</dcterms:created>
  <dcterms:modified xsi:type="dcterms:W3CDTF">2019-02-27T18:23:55Z</dcterms:modified>
</cp:coreProperties>
</file>